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9" r:id="rId6"/>
    <p:sldId id="341" r:id="rId7"/>
    <p:sldId id="356" r:id="rId8"/>
    <p:sldId id="344" r:id="rId9"/>
    <p:sldId id="345" r:id="rId10"/>
    <p:sldId id="349" r:id="rId11"/>
    <p:sldId id="355" r:id="rId12"/>
    <p:sldId id="342" r:id="rId13"/>
    <p:sldId id="334" r:id="rId14"/>
    <p:sldId id="348" r:id="rId15"/>
    <p:sldId id="350" r:id="rId16"/>
    <p:sldId id="285" r:id="rId17"/>
    <p:sldId id="343" r:id="rId18"/>
    <p:sldId id="353" r:id="rId19"/>
    <p:sldId id="352" r:id="rId20"/>
    <p:sldId id="354" r:id="rId21"/>
    <p:sldId id="265" r:id="rId22"/>
    <p:sldId id="304" r:id="rId23"/>
  </p:sldIdLst>
  <p:sldSz cx="12192000" cy="6858000"/>
  <p:notesSz cx="7104063" cy="10234613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79310" autoAdjust="0"/>
  </p:normalViewPr>
  <p:slideViewPr>
    <p:cSldViewPr snapToGrid="0">
      <p:cViewPr varScale="1">
        <p:scale>
          <a:sx n="69" d="100"/>
          <a:sy n="69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40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0C27C-2233-48DC-89B8-2FBB83BD59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A082881-F959-4060-AE39-4606155EF3DC}">
      <dgm:prSet phldrT="[Tekst]"/>
      <dgm:spPr/>
      <dgm:t>
        <a:bodyPr/>
        <a:lstStyle/>
        <a:p>
          <a:pPr algn="ctr"/>
          <a:r>
            <a:rPr lang="nl-NL" dirty="0" smtClean="0"/>
            <a:t>Historische context</a:t>
          </a:r>
          <a:endParaRPr lang="nl-NL" dirty="0"/>
        </a:p>
      </dgm:t>
    </dgm:pt>
    <dgm:pt modelId="{62E3212C-1759-420C-A18C-10E405A2D8D5}" type="parTrans" cxnId="{DAD4C4F2-9FC2-4E4C-BE68-4EC4091C5B10}">
      <dgm:prSet/>
      <dgm:spPr/>
      <dgm:t>
        <a:bodyPr/>
        <a:lstStyle/>
        <a:p>
          <a:endParaRPr lang="nl-NL"/>
        </a:p>
      </dgm:t>
    </dgm:pt>
    <dgm:pt modelId="{BB7C0693-630C-4608-9AB4-055D54E6B754}" type="sibTrans" cxnId="{DAD4C4F2-9FC2-4E4C-BE68-4EC4091C5B10}">
      <dgm:prSet/>
      <dgm:spPr/>
      <dgm:t>
        <a:bodyPr/>
        <a:lstStyle/>
        <a:p>
          <a:endParaRPr lang="nl-NL"/>
        </a:p>
      </dgm:t>
    </dgm:pt>
    <dgm:pt modelId="{B7B6600C-D2DE-480C-A54A-CCC710E8D519}">
      <dgm:prSet phldrT="[Tekst]"/>
      <dgm:spPr/>
      <dgm:t>
        <a:bodyPr/>
        <a:lstStyle/>
        <a:p>
          <a:r>
            <a:rPr lang="nl-NL" dirty="0" smtClean="0"/>
            <a:t>Onderzoek met bronnen</a:t>
          </a:r>
          <a:endParaRPr lang="nl-NL" dirty="0"/>
        </a:p>
      </dgm:t>
    </dgm:pt>
    <dgm:pt modelId="{17425449-1E4C-4DD6-9A7D-0AD07729903F}" type="parTrans" cxnId="{0A932396-4F79-4AC8-A2A0-07D5AB986CFB}">
      <dgm:prSet/>
      <dgm:spPr/>
      <dgm:t>
        <a:bodyPr/>
        <a:lstStyle/>
        <a:p>
          <a:endParaRPr lang="nl-NL"/>
        </a:p>
      </dgm:t>
    </dgm:pt>
    <dgm:pt modelId="{AC571962-F4B3-4B4B-B493-D732264908FD}" type="sibTrans" cxnId="{0A932396-4F79-4AC8-A2A0-07D5AB986CFB}">
      <dgm:prSet/>
      <dgm:spPr/>
      <dgm:t>
        <a:bodyPr/>
        <a:lstStyle/>
        <a:p>
          <a:endParaRPr lang="nl-NL"/>
        </a:p>
      </dgm:t>
    </dgm:pt>
    <dgm:pt modelId="{6EABFB20-57F4-45B7-A6B4-29D7D4E4632F}" type="pres">
      <dgm:prSet presAssocID="{6110C27C-2233-48DC-89B8-2FBB83BD59A0}" presName="compositeShape" presStyleCnt="0">
        <dgm:presLayoutVars>
          <dgm:chMax val="7"/>
          <dgm:dir/>
          <dgm:resizeHandles val="exact"/>
        </dgm:presLayoutVars>
      </dgm:prSet>
      <dgm:spPr/>
    </dgm:pt>
    <dgm:pt modelId="{336C633E-25F7-4AF9-8A4D-562842AEF754}" type="pres">
      <dgm:prSet presAssocID="{6A082881-F959-4060-AE39-4606155EF3DC}" presName="circ1" presStyleLbl="vennNode1" presStyleIdx="0" presStyleCnt="2" custScaleX="46203" custScaleY="44509" custLinFactNeighborX="50280" custLinFactNeighborY="14320"/>
      <dgm:spPr/>
      <dgm:t>
        <a:bodyPr/>
        <a:lstStyle/>
        <a:p>
          <a:endParaRPr lang="nl-NL"/>
        </a:p>
      </dgm:t>
    </dgm:pt>
    <dgm:pt modelId="{A8140A8C-2805-4987-A298-15F589626181}" type="pres">
      <dgm:prSet presAssocID="{6A082881-F959-4060-AE39-4606155EF3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A35838-B1C4-40FD-A7CB-BF27E9D56B8F}" type="pres">
      <dgm:prSet presAssocID="{B7B6600C-D2DE-480C-A54A-CCC710E8D519}" presName="circ2" presStyleLbl="vennNode1" presStyleIdx="1" presStyleCnt="2" custScaleX="46169" custScaleY="44400" custLinFactNeighborX="50870" custLinFactNeighborY="12387"/>
      <dgm:spPr/>
      <dgm:t>
        <a:bodyPr/>
        <a:lstStyle/>
        <a:p>
          <a:endParaRPr lang="nl-NL"/>
        </a:p>
      </dgm:t>
    </dgm:pt>
    <dgm:pt modelId="{2283249A-A3CC-4D19-BD87-DC3BFC2FC613}" type="pres">
      <dgm:prSet presAssocID="{B7B6600C-D2DE-480C-A54A-CCC710E8D5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6BF73B-1401-4A3F-9CD4-B883F2135FC1}" type="presOf" srcId="{6A082881-F959-4060-AE39-4606155EF3DC}" destId="{A8140A8C-2805-4987-A298-15F589626181}" srcOrd="1" destOrd="0" presId="urn:microsoft.com/office/officeart/2005/8/layout/venn1"/>
    <dgm:cxn modelId="{533DF12A-10CF-4B41-88E1-CD477E64ACAA}" type="presOf" srcId="{B7B6600C-D2DE-480C-A54A-CCC710E8D519}" destId="{5DA35838-B1C4-40FD-A7CB-BF27E9D56B8F}" srcOrd="0" destOrd="0" presId="urn:microsoft.com/office/officeart/2005/8/layout/venn1"/>
    <dgm:cxn modelId="{6A15248F-41CD-4DBD-BBF0-206F29266DAC}" type="presOf" srcId="{B7B6600C-D2DE-480C-A54A-CCC710E8D519}" destId="{2283249A-A3CC-4D19-BD87-DC3BFC2FC613}" srcOrd="1" destOrd="0" presId="urn:microsoft.com/office/officeart/2005/8/layout/venn1"/>
    <dgm:cxn modelId="{DAD4C4F2-9FC2-4E4C-BE68-4EC4091C5B10}" srcId="{6110C27C-2233-48DC-89B8-2FBB83BD59A0}" destId="{6A082881-F959-4060-AE39-4606155EF3DC}" srcOrd="0" destOrd="0" parTransId="{62E3212C-1759-420C-A18C-10E405A2D8D5}" sibTransId="{BB7C0693-630C-4608-9AB4-055D54E6B754}"/>
    <dgm:cxn modelId="{84759DD6-D75D-4500-93CE-D881B1DFFB36}" type="presOf" srcId="{6A082881-F959-4060-AE39-4606155EF3DC}" destId="{336C633E-25F7-4AF9-8A4D-562842AEF754}" srcOrd="0" destOrd="0" presId="urn:microsoft.com/office/officeart/2005/8/layout/venn1"/>
    <dgm:cxn modelId="{6F83EA05-9F79-4303-A1C4-79AD9C34B26C}" type="presOf" srcId="{6110C27C-2233-48DC-89B8-2FBB83BD59A0}" destId="{6EABFB20-57F4-45B7-A6B4-29D7D4E4632F}" srcOrd="0" destOrd="0" presId="urn:microsoft.com/office/officeart/2005/8/layout/venn1"/>
    <dgm:cxn modelId="{0A932396-4F79-4AC8-A2A0-07D5AB986CFB}" srcId="{6110C27C-2233-48DC-89B8-2FBB83BD59A0}" destId="{B7B6600C-D2DE-480C-A54A-CCC710E8D519}" srcOrd="1" destOrd="0" parTransId="{17425449-1E4C-4DD6-9A7D-0AD07729903F}" sibTransId="{AC571962-F4B3-4B4B-B493-D732264908FD}"/>
    <dgm:cxn modelId="{6ADFDBDB-97DD-4DDB-A892-C43D3D7BE73E}" type="presParOf" srcId="{6EABFB20-57F4-45B7-A6B4-29D7D4E4632F}" destId="{336C633E-25F7-4AF9-8A4D-562842AEF754}" srcOrd="0" destOrd="0" presId="urn:microsoft.com/office/officeart/2005/8/layout/venn1"/>
    <dgm:cxn modelId="{504E452B-7354-4F1E-B565-DA6B54FDF323}" type="presParOf" srcId="{6EABFB20-57F4-45B7-A6B4-29D7D4E4632F}" destId="{A8140A8C-2805-4987-A298-15F589626181}" srcOrd="1" destOrd="0" presId="urn:microsoft.com/office/officeart/2005/8/layout/venn1"/>
    <dgm:cxn modelId="{767CA25A-AD4A-4CBC-AA74-405B6D5B6453}" type="presParOf" srcId="{6EABFB20-57F4-45B7-A6B4-29D7D4E4632F}" destId="{5DA35838-B1C4-40FD-A7CB-BF27E9D56B8F}" srcOrd="2" destOrd="0" presId="urn:microsoft.com/office/officeart/2005/8/layout/venn1"/>
    <dgm:cxn modelId="{AA0BD26E-02AC-4486-B070-E140D5C6171E}" type="presParOf" srcId="{6EABFB20-57F4-45B7-A6B4-29D7D4E4632F}" destId="{2283249A-A3CC-4D19-BD87-DC3BFC2FC61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C633E-25F7-4AF9-8A4D-562842AEF754}">
      <dsp:nvSpPr>
        <dsp:cNvPr id="0" name=""/>
        <dsp:cNvSpPr/>
      </dsp:nvSpPr>
      <dsp:spPr>
        <a:xfrm>
          <a:off x="4158912" y="2303148"/>
          <a:ext cx="2365235" cy="2278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Historische context</a:t>
          </a:r>
          <a:endParaRPr lang="nl-NL" sz="2100" kern="1200" dirty="0"/>
        </a:p>
      </dsp:txBody>
      <dsp:txXfrm>
        <a:off x="4489193" y="2571834"/>
        <a:ext cx="1363739" cy="1741143"/>
      </dsp:txXfrm>
    </dsp:sp>
    <dsp:sp modelId="{5DA35838-B1C4-40FD-A7CB-BF27E9D56B8F}">
      <dsp:nvSpPr>
        <dsp:cNvPr id="0" name=""/>
        <dsp:cNvSpPr/>
      </dsp:nvSpPr>
      <dsp:spPr>
        <a:xfrm>
          <a:off x="6860333" y="2206983"/>
          <a:ext cx="2363495" cy="2272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Onderzoek met bronnen</a:t>
          </a:r>
          <a:endParaRPr lang="nl-NL" sz="2100" kern="1200" dirty="0"/>
        </a:p>
      </dsp:txBody>
      <dsp:txXfrm>
        <a:off x="7531055" y="2475011"/>
        <a:ext cx="1362735" cy="1736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412" tIns="47706" rIns="95412" bIns="47706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412" tIns="47706" rIns="95412" bIns="47706" rtlCol="0"/>
          <a:lstStyle>
            <a:lvl1pPr algn="r">
              <a:defRPr sz="1200"/>
            </a:lvl1pPr>
          </a:lstStyle>
          <a:p>
            <a:pPr rtl="0"/>
            <a:fld id="{7E0E6BA9-37A1-4C56-B35B-D557C4FF13B5}" type="datetime1">
              <a:rPr lang="nl-NL" smtClean="0"/>
              <a:t>25-1-2021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412" tIns="47706" rIns="95412" bIns="47706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412" tIns="47706" rIns="95412" bIns="47706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412" tIns="47706" rIns="95412" bIns="47706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412" tIns="47706" rIns="95412" bIns="47706" rtlCol="0"/>
          <a:lstStyle>
            <a:lvl1pPr algn="r">
              <a:defRPr sz="1200"/>
            </a:lvl1pPr>
          </a:lstStyle>
          <a:p>
            <a:fld id="{7DFECC3B-2652-45A3-9109-339E7B317490}" type="datetime1">
              <a:rPr lang="nl-NL" smtClean="0"/>
              <a:pPr/>
              <a:t>25-1-2021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52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2" tIns="47706" rIns="95412" bIns="47706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12" tIns="47706" rIns="95412" bIns="47706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412" tIns="47706" rIns="95412" bIns="47706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412" tIns="47706" rIns="95412" bIns="47706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Bijeenkomst opnemen </a:t>
            </a:r>
            <a:r>
              <a:rPr lang="nl-NL" dirty="0" err="1" smtClean="0"/>
              <a:t>voicerecorder</a:t>
            </a:r>
            <a:endParaRPr lang="nl-NL" dirty="0" smtClean="0"/>
          </a:p>
          <a:p>
            <a:pPr rtl="0"/>
            <a:r>
              <a:rPr lang="nl-NL" dirty="0" smtClean="0"/>
              <a:t>Materialen voor de map uitdelen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87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Welke</a:t>
            </a:r>
            <a:r>
              <a:rPr lang="nl-NL" baseline="0" dirty="0" smtClean="0"/>
              <a:t> redeneervaardigheid staat centraal in wat je hebt ontworpen?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7261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nl-NL" dirty="0" smtClean="0"/>
              <a:t>Wat is (het belang van) contextualiseren. Op basis hiervan vervolg ontwerpcriteria en deze toepassen in een eerste ontwerp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14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1621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35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4944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99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5431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dirty="0"/>
              <a:t>.</a:t>
            </a:r>
            <a:r>
              <a:rPr lang="nl-NL" dirty="0" smtClean="0"/>
              <a:t>Het onderwerp moet aansluiten bij de leeftijd en de voorkennis van de leerlingen en bij de voorkennis van de leerkracht.</a:t>
            </a:r>
          </a:p>
          <a:p>
            <a:pPr marL="355484" indent="-355484">
              <a:buFont typeface="+mj-lt"/>
              <a:buAutoNum type="arabicPeriod"/>
            </a:pPr>
            <a:r>
              <a:rPr lang="nl-NL" dirty="0" smtClean="0"/>
              <a:t>De vormgeving van de les (mate van sturing) moet aansluiten bij ervaring van de leerlingen en de leerkracht.</a:t>
            </a:r>
          </a:p>
          <a:p>
            <a:pPr marL="355484" indent="-355484">
              <a:buFont typeface="+mj-lt"/>
              <a:buAutoNum type="arabicPeriod"/>
            </a:pPr>
            <a:r>
              <a:rPr lang="nl-NL" dirty="0" smtClean="0"/>
              <a:t>Aan het begin van de les wordt verwondering opgeroepen door de leerlingen te confronteren met een historische bron of met een hedendaagse bron die vragen oproept over het verleden.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830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dirty="0"/>
              <a:t>.</a:t>
            </a:r>
          </a:p>
          <a:p>
            <a:pPr marL="355484" indent="-355484">
              <a:buFont typeface="+mj-lt"/>
              <a:buAutoNum type="arabicPeriod"/>
            </a:pPr>
            <a:r>
              <a:rPr lang="nl-NL" dirty="0" smtClean="0"/>
              <a:t>Het onderwerp moet aansluiten bij de leeftijd en de voorkennis van de leerlingen en bij de voorkennis van de leerkracht.</a:t>
            </a:r>
          </a:p>
          <a:p>
            <a:pPr marL="355484" indent="-355484">
              <a:buFont typeface="+mj-lt"/>
              <a:buAutoNum type="arabicPeriod"/>
            </a:pPr>
            <a:r>
              <a:rPr lang="nl-NL" dirty="0" smtClean="0"/>
              <a:t>De vormgeving van de les (mate van sturing) moet aansluiten bij ervaring van de leerlingen en de leerkracht.</a:t>
            </a:r>
          </a:p>
          <a:p>
            <a:pPr marL="355484" indent="-355484">
              <a:buFont typeface="+mj-lt"/>
              <a:buAutoNum type="arabicPeriod"/>
            </a:pPr>
            <a:r>
              <a:rPr lang="nl-NL" dirty="0" smtClean="0"/>
              <a:t>Aan het begin van de les wordt verwondering opgeroepen door de leerlingen te confronteren met een historische bron of met een hedendaagse bron die vragen oproept over het verleden.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5175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ontdekkingsreizigers, slavernij, de democratie in Nederland en de industriële revolutie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4602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8713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3441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279F17-7BA4-49BC-BB37-7F646CF8D2F0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3730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1B5726D1-6CC1-42FB-B04B-0468591169F0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E101F9-209F-48BB-827B-8700E4712564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298A28-AD2B-47CD-A24B-DC47FB7ACB33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E7D58-1180-4FB6-B313-DCB32F6BB535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5963E-4833-48CF-92EE-4A3334F067CA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Parallel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jdelijke aanduiding voor afbeelding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Voeg een foto toe of sleep een foto hiernaartoe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7D368-A77B-497F-B19A-38EC70DA238E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623BF-260D-47E9-A710-AA6BFC61BF00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F09AD3-368A-4BF3-827A-67F3F62656E7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26D0C-041D-416A-B6D7-5D13053493BC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E0BF1-045B-4844-88C2-8ECEA53C29B1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Voeg een pictogram of afbeelding toe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nl-NL" noProof="0"/>
              <a:t>Voeg een pictogram of afbeelding toe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nl-NL" noProof="0"/>
              <a:t>Voeg een pictogram of afbeelding toe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1E0633-5FCD-491D-95DA-3BB3DF71D9B9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Parallel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jdelijke aanduiding voor afbeelding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Voeg een foto toe of sleep een foto hiernaartoe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nl-NL" noProof="0"/>
              <a:t>Klik om een titel toe te 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6BFB17-7165-4519-839E-09FC6417AF8F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nl-NL" noProof="0"/>
              <a:t>Foto's van gebouwen</a:t>
            </a:r>
          </a:p>
        </p:txBody>
      </p:sp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nl-NL" noProof="0"/>
              <a:t> Foto's van beroepen</a:t>
            </a:r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nl-NL" noProof="0"/>
              <a:t>Foto's van vervoermiddelen</a:t>
            </a:r>
          </a:p>
        </p:txBody>
      </p:sp>
      <p:sp>
        <p:nvSpPr>
          <p:cNvPr id="14" name="Tijdelijke aanduiding voor afbeelding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nl-NL" noProof="0"/>
              <a:t>Foto's van kleding</a:t>
            </a:r>
          </a:p>
        </p:txBody>
      </p:sp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nl-NL" noProof="0"/>
              <a:t>Foto's van andere voorwerpen die kenmerkend zijn voor het tijdperk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nl-NL" noProof="0"/>
              <a:t>Subkop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 noProof="0"/>
              <a:t>Voeg een iconische foto van het tijdperk toe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pic>
        <p:nvPicPr>
          <p:cNvPr id="7" name="Afbeelding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8DC65-0E28-4875-912F-977BC20FDE30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Parallel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jdelijke aanduiding voor afbeelding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Voeg een foto toe of sleep een foto hiernaartoe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Al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Rechte verbindingslijn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nl-NL" noProof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194CB5-79FE-424A-9AF8-BC0DC92C8320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Generatie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CDC4D-3CE6-4D84-9BAA-E27ABB8C7E00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nl-NL" noProof="0"/>
              <a:t>Omschrijving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nl-NL" noProof="0"/>
              <a:t>Omschrijving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nl-NL" noProof="0"/>
              <a:t>Omschrijving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A98904E-F749-447C-A38C-0531302D65AE}" type="datetime1">
              <a:rPr lang="nl-NL" noProof="0" smtClean="0"/>
              <a:t>25-1-2021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selinge.wixsite.com/onderzoe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>
                <a:solidFill>
                  <a:schemeClr val="accent3"/>
                </a:solidFill>
              </a:rPr>
              <a:t>Historisch redeneren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746744" y="5027393"/>
            <a:ext cx="6761323" cy="428098"/>
          </a:xfrm>
        </p:spPr>
        <p:txBody>
          <a:bodyPr rtlCol="0">
            <a:normAutofit/>
          </a:bodyPr>
          <a:lstStyle/>
          <a:p>
            <a:pPr algn="r" rtl="0"/>
            <a:r>
              <a:rPr lang="nl-NL" sz="2000" dirty="0" smtClean="0"/>
              <a:t>Bijeenkomst 3</a:t>
            </a:r>
            <a:endParaRPr lang="nl-NL" sz="2000" dirty="0"/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2644386" y="3937591"/>
            <a:ext cx="7091916" cy="53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1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/>
              <a:t>in onderzoekende geschiedenislessen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Ontwerpen: hoe pak je het aan?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 rot="21043309">
            <a:off x="6392734" y="4884512"/>
            <a:ext cx="4835802" cy="666560"/>
          </a:xfrm>
        </p:spPr>
        <p:txBody>
          <a:bodyPr/>
          <a:lstStyle/>
          <a:p>
            <a:pPr algn="ctr"/>
            <a:r>
              <a:rPr lang="nl-NL" dirty="0" smtClean="0"/>
              <a:t>Welke redeneervaardigheid past bij dit </a:t>
            </a:r>
            <a:r>
              <a:rPr lang="nl-NL" dirty="0" smtClean="0"/>
              <a:t>onderwerp </a:t>
            </a:r>
            <a:r>
              <a:rPr lang="nl-NL" dirty="0" smtClean="0"/>
              <a:t>of bij deze bron?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836568"/>
            <a:ext cx="4669664" cy="27860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65" y="796437"/>
            <a:ext cx="5117540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Jouw/jullie gekozen </a:t>
            </a:r>
            <a:r>
              <a:rPr lang="nl-NL" dirty="0" smtClean="0"/>
              <a:t>onderwerp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0404"/>
          </a:xfrm>
        </p:spPr>
        <p:txBody>
          <a:bodyPr/>
          <a:lstStyle/>
          <a:p>
            <a:r>
              <a:rPr lang="nl-NL" sz="2400" dirty="0" smtClean="0"/>
              <a:t>Welke historische bronnen kunnen we hierbij vinden? Bekijk mogelijkheden op overzichtspagina online bronnen (drive)</a:t>
            </a:r>
          </a:p>
          <a:p>
            <a:r>
              <a:rPr lang="nl-NL" sz="2400" dirty="0" smtClean="0"/>
              <a:t>Welk doel heb je met een les rondom dit </a:t>
            </a:r>
            <a:r>
              <a:rPr lang="nl-NL" sz="2400" dirty="0" smtClean="0"/>
              <a:t>onderwerp </a:t>
            </a:r>
            <a:r>
              <a:rPr lang="nl-NL" sz="2400" dirty="0" smtClean="0"/>
              <a:t>en met deze bronnen?</a:t>
            </a:r>
          </a:p>
          <a:p>
            <a:r>
              <a:rPr lang="nl-NL" sz="2400" dirty="0" smtClean="0"/>
              <a:t>Welke historische redeneervaardigheid past hierbij?</a:t>
            </a:r>
          </a:p>
          <a:p>
            <a:r>
              <a:rPr lang="nl-NL" sz="2400" dirty="0" smtClean="0"/>
              <a:t>Past dit bij het niveau van je leerlingen?</a:t>
            </a:r>
          </a:p>
          <a:p>
            <a:r>
              <a:rPr lang="nl-NL" sz="2400" dirty="0" smtClean="0"/>
              <a:t>Hoe roep je verwondering op?</a:t>
            </a:r>
          </a:p>
        </p:txBody>
      </p:sp>
    </p:spTree>
    <p:extLst>
      <p:ext uri="{BB962C8B-B14F-4D97-AF65-F5344CB8AC3E}">
        <p14:creationId xmlns:p14="http://schemas.microsoft.com/office/powerpoint/2010/main" val="253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45" y="949036"/>
            <a:ext cx="6349935" cy="277307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274516" y="3969834"/>
            <a:ext cx="7222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Drie subgroepen: maken we tijdens de bijeenkomst</a:t>
            </a:r>
          </a:p>
          <a:p>
            <a:r>
              <a:rPr lang="nl-NL" sz="2000" dirty="0" smtClean="0"/>
              <a:t>- </a:t>
            </a:r>
          </a:p>
          <a:p>
            <a:r>
              <a:rPr lang="nl-NL" sz="2000" dirty="0" smtClean="0"/>
              <a:t>- </a:t>
            </a:r>
          </a:p>
          <a:p>
            <a:r>
              <a:rPr lang="nl-NL" sz="2000" dirty="0" smtClean="0"/>
              <a:t>- </a:t>
            </a:r>
          </a:p>
          <a:p>
            <a:endParaRPr lang="nl-NL" sz="2000" dirty="0"/>
          </a:p>
          <a:p>
            <a:r>
              <a:rPr lang="nl-NL" sz="2000" dirty="0" smtClean="0"/>
              <a:t>In google drive kun je de mapnaam aanpassen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9450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7" y="457200"/>
            <a:ext cx="8350877" cy="59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Contextualiseren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gebeurtenis, persoon of ontwikkeling in de historische context plaatsen, zodat je deze kunt beschrijven, verklaren, vergelijken en evalueren. </a:t>
            </a:r>
          </a:p>
          <a:p>
            <a:r>
              <a:rPr lang="nl-NL" dirty="0" smtClean="0"/>
              <a:t>Dus: plaatsen in </a:t>
            </a:r>
            <a:r>
              <a:rPr lang="nl-NL" dirty="0"/>
              <a:t>de </a:t>
            </a:r>
            <a:r>
              <a:rPr lang="nl-NL" dirty="0" smtClean="0"/>
              <a:t>tijd, plaatsen in </a:t>
            </a:r>
            <a:r>
              <a:rPr lang="nl-NL" dirty="0"/>
              <a:t>de passende </a:t>
            </a:r>
            <a:r>
              <a:rPr lang="nl-NL" dirty="0" smtClean="0"/>
              <a:t>omgeving en plaatsen </a:t>
            </a:r>
            <a:r>
              <a:rPr lang="nl-NL" dirty="0"/>
              <a:t>in de juiste politieke, sociale en culturele </a:t>
            </a:r>
            <a:r>
              <a:rPr lang="nl-NL" dirty="0" smtClean="0"/>
              <a:t>context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 Waarom is c</a:t>
            </a:r>
            <a:r>
              <a:rPr lang="nl-NL" dirty="0" smtClean="0"/>
              <a:t>ontextualiseren belangrijk?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/>
              <a:t> Hoe doe je dit nu?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/>
              <a:t> Welke mogelijkheden zijn er nog meer?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88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alleen vertellen, maar ook in het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Basiskennis</a:t>
            </a:r>
          </a:p>
          <a:p>
            <a:r>
              <a:rPr lang="nl-NL" dirty="0" smtClean="0"/>
              <a:t>Contextinformatie uit gebruikte bronnen</a:t>
            </a:r>
          </a:p>
          <a:p>
            <a:r>
              <a:rPr lang="nl-NL" dirty="0" smtClean="0"/>
              <a:t>Historische empathie</a:t>
            </a:r>
          </a:p>
          <a:p>
            <a:r>
              <a:rPr lang="nl-NL" dirty="0" smtClean="0"/>
              <a:t>Begrip van de context door historische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redeneervaardigheden</a:t>
            </a:r>
          </a:p>
          <a:p>
            <a:r>
              <a:rPr lang="nl-NL" dirty="0" smtClean="0"/>
              <a:t>‘</a:t>
            </a:r>
            <a:r>
              <a:rPr lang="nl-NL" i="1" dirty="0" smtClean="0"/>
              <a:t>The past is a </a:t>
            </a:r>
            <a:r>
              <a:rPr lang="nl-NL" i="1" dirty="0" err="1" smtClean="0"/>
              <a:t>strange</a:t>
            </a:r>
            <a:r>
              <a:rPr lang="nl-NL" i="1" dirty="0" smtClean="0"/>
              <a:t> country, </a:t>
            </a:r>
            <a:r>
              <a:rPr lang="nl-NL" i="1" dirty="0" err="1" smtClean="0"/>
              <a:t>they</a:t>
            </a:r>
            <a:r>
              <a:rPr lang="nl-NL" i="1" dirty="0" smtClean="0"/>
              <a:t> do</a:t>
            </a:r>
          </a:p>
          <a:p>
            <a:pPr marL="0" indent="0">
              <a:buNone/>
            </a:pPr>
            <a:r>
              <a:rPr lang="nl-NL" i="1" dirty="0"/>
              <a:t>	</a:t>
            </a:r>
            <a:r>
              <a:rPr lang="nl-NL" i="1" dirty="0" err="1" smtClean="0"/>
              <a:t>differently</a:t>
            </a:r>
            <a:r>
              <a:rPr lang="nl-NL" i="1" dirty="0" smtClean="0"/>
              <a:t> </a:t>
            </a:r>
            <a:r>
              <a:rPr lang="nl-NL" i="1" dirty="0" err="1" smtClean="0"/>
              <a:t>there</a:t>
            </a:r>
            <a:r>
              <a:rPr lang="nl-NL" dirty="0" smtClean="0"/>
              <a:t>.’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6388052"/>
              </p:ext>
            </p:extLst>
          </p:nvPr>
        </p:nvGraphicFramePr>
        <p:xfrm>
          <a:off x="2031999" y="719666"/>
          <a:ext cx="92238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-vormige pijl 15"/>
          <p:cNvSpPr/>
          <p:nvPr/>
        </p:nvSpPr>
        <p:spPr>
          <a:xfrm>
            <a:off x="7609112" y="2503711"/>
            <a:ext cx="2188030" cy="43784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U-vormige pijl 16"/>
          <p:cNvSpPr/>
          <p:nvPr/>
        </p:nvSpPr>
        <p:spPr>
          <a:xfrm rot="10800000">
            <a:off x="7609113" y="5407178"/>
            <a:ext cx="2188029" cy="43542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Stand van zaken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Ideeën</a:t>
            </a:r>
          </a:p>
          <a:p>
            <a:r>
              <a:rPr lang="nl-NL" sz="2400" dirty="0" smtClean="0"/>
              <a:t>Ervaringen</a:t>
            </a:r>
          </a:p>
          <a:p>
            <a:r>
              <a:rPr lang="nl-NL" sz="2400" dirty="0" smtClean="0"/>
              <a:t>Aandachtspunten</a:t>
            </a:r>
          </a:p>
          <a:p>
            <a:r>
              <a:rPr lang="nl-NL" sz="2400" dirty="0" smtClean="0"/>
              <a:t>Hoe ga je verder?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6766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context in jouw/jullie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400" dirty="0" err="1" smtClean="0"/>
              <a:t>Semi-gestructureerd</a:t>
            </a:r>
            <a:r>
              <a:rPr lang="nl-NL" sz="2400" dirty="0" smtClean="0"/>
              <a:t> interview met een collega afnemen en/of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Documentenanalyse van schoolplan, visie op zaakvakken, lesmethode, etc.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Zie </a:t>
            </a:r>
            <a:r>
              <a:rPr lang="nl-NL" sz="2400" dirty="0" smtClean="0">
                <a:hlinkClick r:id="rId2"/>
              </a:rPr>
              <a:t>wixsite.iseline.nl /onderzoek </a:t>
            </a:r>
            <a:r>
              <a:rPr lang="nl-NL" sz="2400" dirty="0" smtClean="0"/>
              <a:t>voor informatie over deze onderzoeksmethoden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2942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95399" y="1035833"/>
            <a:ext cx="9601197" cy="1822514"/>
          </a:xfrm>
        </p:spPr>
        <p:txBody>
          <a:bodyPr rtlCol="0">
            <a:normAutofit/>
          </a:bodyPr>
          <a:lstStyle/>
          <a:p>
            <a:pPr rtl="0"/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 smtClean="0"/>
              <a:t>Terugblik en vooruitblik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B8BCC3-1600-4308-8014-14A0B186C1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r>
              <a:rPr lang="nl-NL" dirty="0"/>
              <a:t>Zijn er vragen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28FDBB6-6A54-4B1D-ABBE-DE509301FF6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r>
              <a:rPr lang="nl-NL" dirty="0"/>
              <a:t>Inventarisatie thema’s volgende bijeenkomst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6B05710-068E-495A-A0FE-9CCD02F298A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endParaRPr lang="nl-NL" dirty="0" smtClean="0"/>
          </a:p>
          <a:p>
            <a:r>
              <a:rPr lang="nl-NL" dirty="0" smtClean="0"/>
              <a:t>Reflectie </a:t>
            </a:r>
            <a:r>
              <a:rPr lang="nl-NL" dirty="0"/>
              <a:t>op de bijeenkomst</a:t>
            </a:r>
          </a:p>
          <a:p>
            <a:pPr rtl="0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77" y="625897"/>
            <a:ext cx="4307840" cy="22324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78031" y="5244544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Thematisch onderwijs ontwerpen</a:t>
            </a:r>
          </a:p>
          <a:p>
            <a:r>
              <a:rPr lang="nl-NL" dirty="0" smtClean="0"/>
              <a:t>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4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Tussen nu en </a:t>
            </a:r>
            <a:r>
              <a:rPr lang="nl-NL" dirty="0" smtClean="0"/>
              <a:t>17 </a:t>
            </a:r>
            <a:r>
              <a:rPr lang="nl-NL" dirty="0" smtClean="0"/>
              <a:t>febr</a:t>
            </a:r>
            <a:r>
              <a:rPr lang="nl-NL" dirty="0" smtClean="0"/>
              <a:t>uari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773352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Werk het gekozen onderwerp wat verder uit en selecteer passende bronnen. Welke historische </a:t>
            </a:r>
            <a:r>
              <a:rPr lang="nl-NL" sz="2400" dirty="0" smtClean="0"/>
              <a:t>denkvaardigheid </a:t>
            </a:r>
            <a:r>
              <a:rPr lang="nl-NL" sz="2400" dirty="0" smtClean="0"/>
              <a:t>past hierbij? </a:t>
            </a:r>
          </a:p>
          <a:p>
            <a:pPr marL="0" indent="0">
              <a:buNone/>
            </a:pPr>
            <a:r>
              <a:rPr lang="nl-NL" sz="2400" dirty="0" smtClean="0"/>
              <a:t>Een </a:t>
            </a:r>
            <a:r>
              <a:rPr lang="nl-NL" sz="2400" dirty="0"/>
              <a:t>documentanalyse doen en/of een interview in hun school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27323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F92BC-2A7E-406A-9A53-C5545910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07AB04-2B85-480B-A4EF-348CDC4C2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89" y="4750108"/>
            <a:ext cx="3261563" cy="1032854"/>
          </a:xfrm>
        </p:spPr>
        <p:txBody>
          <a:bodyPr rtlCol="0"/>
          <a:lstStyle/>
          <a:p>
            <a:pPr rtl="0"/>
            <a:r>
              <a:rPr lang="nl-NL" dirty="0"/>
              <a:t>N</a:t>
            </a:r>
            <a:r>
              <a:rPr lang="nl-NL" dirty="0" smtClean="0"/>
              <a:t>iveaus van sturing in onderzoekend leren</a:t>
            </a:r>
          </a:p>
          <a:p>
            <a:pPr rtl="0"/>
            <a:r>
              <a:rPr lang="nl-NL" dirty="0" smtClean="0"/>
              <a:t>Delen ideeën en bronnen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12AC1F-AA24-4F87-B1E4-BEAAA47EA7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3223" y="4777301"/>
            <a:ext cx="3109538" cy="978467"/>
          </a:xfrm>
        </p:spPr>
        <p:txBody>
          <a:bodyPr rtlCol="0"/>
          <a:lstStyle/>
          <a:p>
            <a:r>
              <a:rPr lang="nl-NL" dirty="0" smtClean="0"/>
              <a:t>Contextualiseren</a:t>
            </a:r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67EE021-5134-4FB5-978F-884273E35C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42433" y="4804495"/>
            <a:ext cx="3296426" cy="1109133"/>
          </a:xfrm>
        </p:spPr>
        <p:txBody>
          <a:bodyPr rtlCol="0"/>
          <a:lstStyle/>
          <a:p>
            <a:r>
              <a:rPr lang="nl-NL" dirty="0" smtClean="0"/>
              <a:t>Samen </a:t>
            </a:r>
            <a:r>
              <a:rPr lang="nl-NL" dirty="0"/>
              <a:t>ontwerpen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91" y="2917128"/>
            <a:ext cx="1299618" cy="97010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44" y="2786502"/>
            <a:ext cx="1529608" cy="1463103"/>
          </a:xfrm>
          <a:prstGeom prst="teardrop">
            <a:avLst>
              <a:gd name="adj" fmla="val 87857"/>
            </a:avLst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80" y="2856133"/>
            <a:ext cx="1131366" cy="13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deze 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470571"/>
            <a:ext cx="9601196" cy="3865639"/>
          </a:xfrm>
        </p:spPr>
        <p:txBody>
          <a:bodyPr/>
          <a:lstStyle/>
          <a:p>
            <a:r>
              <a:rPr lang="nl-NL" sz="2200" dirty="0" smtClean="0"/>
              <a:t>We vullen de ontwerpcriteria voor het ontwerpen van onderzoekende geschiedenislessen aan vanuit de gelezen literatuur.</a:t>
            </a:r>
          </a:p>
          <a:p>
            <a:endParaRPr lang="nl-NL" sz="800" dirty="0" smtClean="0"/>
          </a:p>
          <a:p>
            <a:r>
              <a:rPr lang="nl-NL" sz="2200" dirty="0" smtClean="0"/>
              <a:t>We maken een eerste ontwerp bij het gekozen thema en de gekozen historische bron(</a:t>
            </a:r>
            <a:r>
              <a:rPr lang="nl-NL" sz="2200" dirty="0" err="1" smtClean="0"/>
              <a:t>nen</a:t>
            </a:r>
            <a:r>
              <a:rPr lang="nl-NL" sz="2200" dirty="0" smtClean="0"/>
              <a:t>).</a:t>
            </a:r>
          </a:p>
          <a:p>
            <a:endParaRPr lang="nl-NL" sz="800" dirty="0" smtClean="0"/>
          </a:p>
          <a:p>
            <a:r>
              <a:rPr lang="nl-NL" sz="2200" dirty="0" smtClean="0"/>
              <a:t>Je kunt voor jouw thema bepalen welke context belangrijk is en verkent hoe je die context kunt bieden in je les.</a:t>
            </a:r>
          </a:p>
          <a:p>
            <a:endParaRPr lang="nl-NL" sz="800" dirty="0" smtClean="0"/>
          </a:p>
          <a:p>
            <a:r>
              <a:rPr lang="nl-NL" sz="2200" dirty="0" smtClean="0"/>
              <a:t>We </a:t>
            </a:r>
            <a:r>
              <a:rPr lang="nl-NL" sz="2200" dirty="0" smtClean="0"/>
              <a:t>bespreken of/hoe </a:t>
            </a:r>
            <a:r>
              <a:rPr lang="nl-NL" sz="2200" dirty="0" smtClean="0"/>
              <a:t>we </a:t>
            </a:r>
            <a:r>
              <a:rPr lang="nl-NL" sz="2200" dirty="0" smtClean="0"/>
              <a:t>de context </a:t>
            </a:r>
            <a:r>
              <a:rPr lang="nl-NL" sz="2200" dirty="0" smtClean="0"/>
              <a:t>van </a:t>
            </a:r>
            <a:r>
              <a:rPr lang="nl-NL" sz="2200" dirty="0" smtClean="0"/>
              <a:t>onze eigen </a:t>
            </a:r>
            <a:r>
              <a:rPr lang="nl-NL" sz="2200" dirty="0" smtClean="0"/>
              <a:t>basisschool </a:t>
            </a:r>
            <a:r>
              <a:rPr lang="nl-NL" sz="2200" dirty="0" smtClean="0"/>
              <a:t>nog verder moeten/kunnen </a:t>
            </a:r>
            <a:r>
              <a:rPr lang="nl-NL" sz="2200" dirty="0" smtClean="0"/>
              <a:t>onderzoeken.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27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259" b="1125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Ontwerpcriteria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(historisch redeneren)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479558"/>
            <a:ext cx="9986887" cy="38579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Formuleer</a:t>
            </a:r>
            <a:r>
              <a:rPr lang="nl-NL" dirty="0" smtClean="0"/>
              <a:t> leerdoelen die betrekking hebben op historisch redeneren.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Geef</a:t>
            </a:r>
            <a:r>
              <a:rPr lang="nl-NL" dirty="0"/>
              <a:t> expliciete instructie over historische </a:t>
            </a:r>
            <a:r>
              <a:rPr lang="nl-NL" dirty="0" smtClean="0"/>
              <a:t>vaardigheden; toon </a:t>
            </a:r>
            <a:r>
              <a:rPr lang="nl-NL" dirty="0"/>
              <a:t>het historisch </a:t>
            </a:r>
            <a:r>
              <a:rPr lang="nl-NL" dirty="0" smtClean="0"/>
              <a:t>redeneren in je uitleg met een voorbeeld of kleine oefening</a:t>
            </a:r>
            <a:r>
              <a:rPr lang="nl-NL" dirty="0" smtClean="0"/>
              <a:t>. </a:t>
            </a:r>
            <a:r>
              <a:rPr lang="nl-NL" dirty="0" smtClean="0"/>
              <a:t>Modelleer je aanpak.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Gebruik</a:t>
            </a:r>
            <a:r>
              <a:rPr lang="nl-NL" dirty="0" smtClean="0"/>
              <a:t> historische bronnen niet alleen ter illustratie bij je uitleg, maar ook om het historisch redeneren te bevorderen. Maak een keuze uit maximaal 5 verschillende bronnen.</a:t>
            </a: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Verken</a:t>
            </a:r>
            <a:r>
              <a:rPr lang="nl-NL" dirty="0" smtClean="0"/>
              <a:t> in je les meerdere perspectieven of interpretaties.</a:t>
            </a: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Kies </a:t>
            </a:r>
            <a:r>
              <a:rPr lang="nl-NL" dirty="0" smtClean="0"/>
              <a:t>werkvormen/b</a:t>
            </a:r>
            <a:r>
              <a:rPr lang="nl-NL" dirty="0" smtClean="0"/>
              <a:t>edenk </a:t>
            </a:r>
            <a:r>
              <a:rPr lang="nl-NL" dirty="0" smtClean="0"/>
              <a:t>opdrachten die aanzetten tot historisch redeneren</a:t>
            </a:r>
            <a:r>
              <a:rPr lang="nl-NL" dirty="0" smtClean="0"/>
              <a:t>.</a:t>
            </a:r>
          </a:p>
          <a:p>
            <a:pPr marL="342900" indent="-342900">
              <a:buAutoNum type="arabicPeriod"/>
            </a:pPr>
            <a:r>
              <a:rPr lang="nl-NL" dirty="0" smtClean="0"/>
              <a:t>Voer </a:t>
            </a:r>
            <a:r>
              <a:rPr lang="nl-NL" dirty="0" smtClean="0"/>
              <a:t>een onderwijsleergesprek of klassikale </a:t>
            </a:r>
            <a:r>
              <a:rPr lang="nl-NL" dirty="0" smtClean="0"/>
              <a:t>nabespreking vanuit een krachtige startvraag.</a:t>
            </a:r>
            <a:endParaRPr lang="nl-NL" dirty="0" smtClean="0"/>
          </a:p>
          <a:p>
            <a:pPr marL="342900" indent="-342900">
              <a:buFont typeface="Arial"/>
              <a:buAutoNum type="arabicPeriod"/>
            </a:pPr>
            <a:r>
              <a:rPr lang="nl-NL" dirty="0"/>
              <a:t>Stel in gesprekken vooral denkvragen.</a:t>
            </a:r>
          </a:p>
          <a:p>
            <a:pPr marL="342900" indent="-342900">
              <a:buAutoNum type="arabicPeriod"/>
            </a:pPr>
            <a:r>
              <a:rPr lang="nl-NL" dirty="0" smtClean="0"/>
              <a:t>Help leerlingen om </a:t>
            </a:r>
            <a:r>
              <a:rPr lang="nl-NL" dirty="0" smtClean="0"/>
              <a:t>hun denkstappen </a:t>
            </a:r>
            <a:r>
              <a:rPr lang="nl-NL" dirty="0" smtClean="0"/>
              <a:t>expliciet te maken.</a:t>
            </a:r>
          </a:p>
        </p:txBody>
      </p:sp>
    </p:spTree>
    <p:extLst>
      <p:ext uri="{BB962C8B-B14F-4D97-AF65-F5344CB8AC3E}">
        <p14:creationId xmlns:p14="http://schemas.microsoft.com/office/powerpoint/2010/main" val="132304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Ontwerpcriteria tot nu toe </a:t>
            </a:r>
            <a:br>
              <a:rPr lang="nl-NL" dirty="0"/>
            </a:br>
            <a:r>
              <a:rPr lang="nl-NL" dirty="0" smtClean="0"/>
              <a:t>(onderzoekend leren)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De leraar </a:t>
            </a:r>
            <a:r>
              <a:rPr lang="nl-NL" dirty="0">
                <a:solidFill>
                  <a:schemeClr val="tx1"/>
                </a:solidFill>
              </a:rPr>
              <a:t>neemt een onderzoekersrol in en coacht/begeleidt de </a:t>
            </a:r>
            <a:r>
              <a:rPr lang="nl-NL" dirty="0" smtClean="0">
                <a:solidFill>
                  <a:schemeClr val="tx1"/>
                </a:solidFill>
              </a:rPr>
              <a:t>leerlingen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Maak een keuze uit kernbegrippen </a:t>
            </a:r>
            <a:r>
              <a:rPr lang="nl-NL" dirty="0">
                <a:solidFill>
                  <a:schemeClr val="tx1"/>
                </a:solidFill>
              </a:rPr>
              <a:t>en </a:t>
            </a:r>
            <a:r>
              <a:rPr lang="nl-NL" dirty="0" smtClean="0">
                <a:solidFill>
                  <a:schemeClr val="tx1"/>
                </a:solidFill>
              </a:rPr>
              <a:t>aanvullende </a:t>
            </a:r>
            <a:r>
              <a:rPr lang="nl-NL" dirty="0">
                <a:solidFill>
                  <a:schemeClr val="tx1"/>
                </a:solidFill>
              </a:rPr>
              <a:t>taal </a:t>
            </a:r>
            <a:r>
              <a:rPr lang="nl-NL" dirty="0" smtClean="0">
                <a:solidFill>
                  <a:schemeClr val="tx1"/>
                </a:solidFill>
              </a:rPr>
              <a:t>die in de les wordt gebruikt en uitgelegd.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..</a:t>
            </a: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4487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>
          <a:xfrm>
            <a:off x="552000" y="544140"/>
            <a:ext cx="11088000" cy="5788080"/>
          </a:xfrm>
        </p:spPr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95402" y="586673"/>
            <a:ext cx="9601196" cy="751418"/>
          </a:xfrm>
        </p:spPr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 Niveaus van onderzoekend leren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040130" y="1357764"/>
          <a:ext cx="10195559" cy="489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91">
                  <a:extLst>
                    <a:ext uri="{9D8B030D-6E8A-4147-A177-3AD203B41FA5}">
                      <a16:colId xmlns:a16="http://schemas.microsoft.com/office/drawing/2014/main" val="484688695"/>
                    </a:ext>
                  </a:extLst>
                </a:gridCol>
                <a:gridCol w="3495334">
                  <a:extLst>
                    <a:ext uri="{9D8B030D-6E8A-4147-A177-3AD203B41FA5}">
                      <a16:colId xmlns:a16="http://schemas.microsoft.com/office/drawing/2014/main" val="1535310026"/>
                    </a:ext>
                  </a:extLst>
                </a:gridCol>
                <a:gridCol w="3495334">
                  <a:extLst>
                    <a:ext uri="{9D8B030D-6E8A-4147-A177-3AD203B41FA5}">
                      <a16:colId xmlns:a16="http://schemas.microsoft.com/office/drawing/2014/main" val="2903473854"/>
                    </a:ext>
                  </a:extLst>
                </a:gridCol>
              </a:tblGrid>
              <a:tr h="749063">
                <a:tc>
                  <a:txBody>
                    <a:bodyPr/>
                    <a:lstStyle/>
                    <a:p>
                      <a:r>
                        <a:rPr lang="nl-NL" dirty="0" smtClean="0"/>
                        <a:t>Gestructureerd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Begeleid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Open en zelfstandig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56209"/>
                  </a:ext>
                </a:extLst>
              </a:tr>
              <a:tr h="4058687">
                <a:tc>
                  <a:txBody>
                    <a:bodyPr/>
                    <a:lstStyle/>
                    <a:p>
                      <a:r>
                        <a:rPr lang="nl-NL" dirty="0" smtClean="0"/>
                        <a:t>Leerkracht: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Geeft onderzoeksvraag;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 smtClean="0"/>
                        <a:t>Geeft bronnen/materialen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baseline="0" dirty="0" smtClean="0"/>
                        <a:t>Leerlingen: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 smtClean="0"/>
                        <a:t>Voeren onderzoek uit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baseline="0" dirty="0" smtClean="0"/>
                        <a:t>Samen: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 smtClean="0"/>
                        <a:t>Resultaten en conclusies trekken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nl-NL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nl-NL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600" baseline="0" dirty="0" smtClean="0"/>
                        <a:t>Zie: Peeters &amp; Van </a:t>
                      </a:r>
                      <a:r>
                        <a:rPr lang="nl-NL" sz="1600" baseline="0" dirty="0" err="1" smtClean="0"/>
                        <a:t>Baaren-Nawrocka</a:t>
                      </a:r>
                      <a:r>
                        <a:rPr lang="nl-NL" sz="1600" baseline="0" dirty="0" smtClean="0"/>
                        <a:t>, 2015)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Leerkracht: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Geeft onderzoeksvraag;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Geeft aanzet tot bronnen en materialen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dirty="0" smtClean="0"/>
                        <a:t>Leerkracht en leerlingen samen: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dirty="0" smtClean="0"/>
                        <a:t>- Onderzoek</a:t>
                      </a:r>
                      <a:r>
                        <a:rPr lang="nl-NL" baseline="0" dirty="0" smtClean="0"/>
                        <a:t> opzetten</a:t>
                      </a:r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Leerlingen:</a:t>
                      </a:r>
                    </a:p>
                    <a:p>
                      <a:r>
                        <a:rPr lang="nl-NL" dirty="0" smtClean="0"/>
                        <a:t>- Onderzoek uitvoeren</a:t>
                      </a:r>
                    </a:p>
                    <a:p>
                      <a:r>
                        <a:rPr lang="nl-NL" dirty="0" smtClean="0"/>
                        <a:t>-</a:t>
                      </a:r>
                      <a:r>
                        <a:rPr lang="nl-NL" baseline="0" dirty="0" smtClean="0"/>
                        <a:t> Resultaten en conclusies trekken en presenteren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Leerkracht: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Stelt procesgerichte vragen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dirty="0" smtClean="0"/>
                        <a:t>Leerlingen: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Stellen onderzoeksvraag;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Zoeken bronnen en materialen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Zetten onderzoek op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Voeren onderzoek uit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Resultaten en conclusies trekken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smtClean="0"/>
                        <a:t>Resultaten en conclusies presenteren en rapporteren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4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13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Ontwerpcriteria tot nu toe </a:t>
            </a:r>
            <a:br>
              <a:rPr lang="nl-NL" dirty="0"/>
            </a:br>
            <a:r>
              <a:rPr lang="nl-NL" dirty="0" smtClean="0"/>
              <a:t>(onderzoekend leren)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De leraar </a:t>
            </a:r>
            <a:r>
              <a:rPr lang="nl-NL" dirty="0">
                <a:solidFill>
                  <a:schemeClr val="tx1"/>
                </a:solidFill>
              </a:rPr>
              <a:t>neemt een onderzoekersrol in en coacht/begeleidt de </a:t>
            </a:r>
            <a:r>
              <a:rPr lang="nl-NL" dirty="0" smtClean="0">
                <a:solidFill>
                  <a:schemeClr val="tx1"/>
                </a:solidFill>
              </a:rPr>
              <a:t>leerlingen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Maak een keuze uit kernbegrippen </a:t>
            </a:r>
            <a:r>
              <a:rPr lang="nl-NL" dirty="0">
                <a:solidFill>
                  <a:schemeClr val="tx1"/>
                </a:solidFill>
              </a:rPr>
              <a:t>en </a:t>
            </a:r>
            <a:r>
              <a:rPr lang="nl-NL" dirty="0" smtClean="0">
                <a:solidFill>
                  <a:schemeClr val="tx1"/>
                </a:solidFill>
              </a:rPr>
              <a:t>aanvullende </a:t>
            </a:r>
            <a:r>
              <a:rPr lang="nl-NL" dirty="0">
                <a:solidFill>
                  <a:schemeClr val="tx1"/>
                </a:solidFill>
              </a:rPr>
              <a:t>taal </a:t>
            </a:r>
            <a:r>
              <a:rPr lang="nl-NL" dirty="0" smtClean="0">
                <a:solidFill>
                  <a:schemeClr val="tx1"/>
                </a:solidFill>
              </a:rPr>
              <a:t>die in de les wordt gebruikt en uitgelegd.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..</a:t>
            </a: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4496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 smtClean="0"/>
              <a:t>Ideeën en bronnen</a:t>
            </a:r>
            <a:endParaRPr lang="nl-NL" sz="400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8"/>
          </p:nvPr>
        </p:nvSpPr>
        <p:spPr>
          <a:xfrm>
            <a:off x="8340467" y="2525793"/>
            <a:ext cx="3044928" cy="3349763"/>
          </a:xfrm>
        </p:spPr>
        <p:txBody>
          <a:bodyPr/>
          <a:lstStyle/>
          <a:p>
            <a:pPr algn="l"/>
            <a:r>
              <a:rPr lang="nl-NL" sz="2000" dirty="0" smtClean="0">
                <a:solidFill>
                  <a:schemeClr val="tx1"/>
                </a:solidFill>
              </a:rPr>
              <a:t>Bronnen kiezen bij een onderwerp/tijdvak/ gebeurtenis: wat </a:t>
            </a:r>
            <a:r>
              <a:rPr lang="nl-NL" sz="2000" dirty="0" smtClean="0">
                <a:solidFill>
                  <a:schemeClr val="tx1"/>
                </a:solidFill>
              </a:rPr>
              <a:t>zijn je eerste ideeën hierbij? </a:t>
            </a:r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883" b="7883"/>
          <a:stretch>
            <a:fillRect/>
          </a:stretch>
        </p:blipFill>
        <p:spPr>
          <a:xfrm>
            <a:off x="1150393" y="3464560"/>
            <a:ext cx="2952849" cy="2251075"/>
          </a:xfrm>
          <a:prstGeom prst="rect">
            <a:avLst/>
          </a:prstGeo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3600" r="13600"/>
          <a:stretch>
            <a:fillRect/>
          </a:stretch>
        </p:blipFill>
        <p:spPr>
          <a:xfrm>
            <a:off x="1150393" y="1098885"/>
            <a:ext cx="2326800" cy="2034607"/>
          </a:xfrm>
          <a:prstGeom prst="rect">
            <a:avLst/>
          </a:prstGeom>
        </p:spPr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5422" r="15422"/>
          <a:stretch>
            <a:fillRect/>
          </a:stretch>
        </p:blipFill>
        <p:spPr>
          <a:xfrm>
            <a:off x="3544872" y="1098886"/>
            <a:ext cx="1806238" cy="2034606"/>
          </a:xfrm>
          <a:prstGeom prst="rect">
            <a:avLst/>
          </a:prstGeom>
        </p:spPr>
      </p:pic>
      <p:pic>
        <p:nvPicPr>
          <p:cNvPr id="1026" name="Picture 2" descr="De sociale kwestie (het arbeidersvraagstuk, 19e eeuw ...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 b="515"/>
          <a:stretch>
            <a:fillRect/>
          </a:stretch>
        </p:blipFill>
        <p:spPr bwMode="auto">
          <a:xfrm>
            <a:off x="4155117" y="3917984"/>
            <a:ext cx="2243200" cy="13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6889" b="6889"/>
          <a:stretch>
            <a:fillRect/>
          </a:stretch>
        </p:blipFill>
        <p:spPr>
          <a:xfrm>
            <a:off x="5418789" y="1089053"/>
            <a:ext cx="2616513" cy="187766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192" y="3046836"/>
            <a:ext cx="1592027" cy="26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357_TF66931312" id="{BE6AD6AE-5EEC-4B66-BAF5-56EB33D91FDF}" vid="{09FF6B53-9B86-4A25-AC02-08543E72A1E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8FAC4-99E7-4CF2-AA4F-E5F48F87B542}">
  <ds:schemaRefs>
    <ds:schemaRef ds:uri="http://schemas.microsoft.com/office/2006/documentManagement/types"/>
    <ds:schemaRef ds:uri="http://purl.org/dc/elements/1.1/"/>
    <ds:schemaRef ds:uri="http://purl.org/dc/terms/"/>
    <ds:schemaRef ds:uri="fb0879af-3eba-417a-a55a-ffe6dcd6ca77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 tijdcapsule</Template>
  <TotalTime>0</TotalTime>
  <Words>914</Words>
  <Application>Microsoft Office PowerPoint</Application>
  <PresentationFormat>Breedbeeld</PresentationFormat>
  <Paragraphs>152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Handwriting</vt:lpstr>
      <vt:lpstr>Rockwell</vt:lpstr>
      <vt:lpstr>Times New Roman</vt:lpstr>
      <vt:lpstr>Trebuchet MS</vt:lpstr>
      <vt:lpstr>Wingdings</vt:lpstr>
      <vt:lpstr>Organisch</vt:lpstr>
      <vt:lpstr>Historisch redeneren</vt:lpstr>
      <vt:lpstr>Wat gaan we doen?</vt:lpstr>
      <vt:lpstr>Doelen deze bijeenkomst</vt:lpstr>
      <vt:lpstr>PowerPoint-presentatie</vt:lpstr>
      <vt:lpstr>Ontwerpcriteria (historisch redeneren)</vt:lpstr>
      <vt:lpstr>Ontwerpcriteria tot nu toe  (onderzoekend leren)</vt:lpstr>
      <vt:lpstr>3 Niveaus van onderzoekend leren</vt:lpstr>
      <vt:lpstr>Ontwerpcriteria tot nu toe  (onderzoekend leren)</vt:lpstr>
      <vt:lpstr>Ideeën en bronnen</vt:lpstr>
      <vt:lpstr>Ontwerpen: hoe pak je het aan?</vt:lpstr>
      <vt:lpstr>Jouw/jullie gekozen onderwerp</vt:lpstr>
      <vt:lpstr>PowerPoint-presentatie</vt:lpstr>
      <vt:lpstr>PowerPoint-presentatie</vt:lpstr>
      <vt:lpstr>Contextualiseren</vt:lpstr>
      <vt:lpstr>Niet alleen vertellen, maar ook in het onderzoek</vt:lpstr>
      <vt:lpstr>Stand van zaken</vt:lpstr>
      <vt:lpstr>De context in jouw/jullie school</vt:lpstr>
      <vt:lpstr>PowerPoint-presentatie</vt:lpstr>
      <vt:lpstr>Tussen nu en 17 februari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2019-11-17T18:30:19Z</dcterms:created>
  <dcterms:modified xsi:type="dcterms:W3CDTF">2021-01-26T14:15:58Z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